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5143500" cx="9144000"/>
  <p:notesSz cx="6858000" cy="9144000"/>
  <p:embeddedFontLst>
    <p:embeddedFont>
      <p:font typeface="Roboto"/>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E65A7062-98FD-4E65-8635-B0DBC5DA8854}">
  <a:tblStyle styleId="{E65A7062-98FD-4E65-8635-B0DBC5DA885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Roboto-regular.fntdata"/><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Roboto-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tVo_wkxH9dU"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838aa70f15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838aa70f15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8407a23475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8407a2347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Pass CRAP checklist and the study notes worksheet</a:t>
            </a:r>
            <a:endParaRPr>
              <a:solidFill>
                <a:srgbClr val="008000"/>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Explain worksheet as a means to find and search for reliable information. 15 minutes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8407a23475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8407a23475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8407a23475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8407a23475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8407a23475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8407a23475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8407a23475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8407a2347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8407a23475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8407a23475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8407a23475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8407a23475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8407a23475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8407a23475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Review what students are to be researching and guide group research. 30 minutes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84ecf795b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g84ecf795bf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group self assessment of roles and participation 10 min</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Google Shape;182;g8407a23475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8407a23475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838aa70f15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838aa70f15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g8407a23475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8407a2347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Day 2 complete research;</a:t>
            </a:r>
            <a:endParaRPr>
              <a:solidFill>
                <a:srgbClr val="008000"/>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 Check with groups that sources and results provide effective solution. 60 minutes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840e084ee4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840e084ee4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Teacher will create connections with community resources to help students identify resources and services. Time varies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838aa70f1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838aa70f1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838aa70f1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838aa70f15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838aa70f15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838aa70f15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8000"/>
                </a:solidFill>
                <a:latin typeface="Times New Roman"/>
                <a:ea typeface="Times New Roman"/>
                <a:cs typeface="Times New Roman"/>
                <a:sym typeface="Times New Roman"/>
              </a:rPr>
              <a:t>Hand out group role cards with description and sentences starters;  5 min</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838aa70f1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838aa70f1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8407a2347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8407a2347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Review Lesson 3: Case study and have groups share 1 examples of social determinants of health from the case study - 10 minutes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8407a23475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8407a23475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8407a23475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8407a23475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950">
                <a:solidFill>
                  <a:srgbClr val="030303"/>
                </a:solidFill>
                <a:highlight>
                  <a:srgbClr val="F9F9F9"/>
                </a:highlight>
                <a:latin typeface="Roboto"/>
                <a:ea typeface="Roboto"/>
                <a:cs typeface="Roboto"/>
                <a:sym typeface="Roboto"/>
              </a:rPr>
              <a:t>The spaghetti tree hoax is a famous 3-minute hoax report broadcast on April Fools' Day 1957 by the BBC current affairs programme Panorama. It told a tale of a family in southern Switzerland harvesting spaghetti from the fictitious spaghetti tree, broadcast at a time when this Italian dish was not widely eaten in the UK and some Britons were unaware that spaghetti is a pasta made from wheat flour and water. Hundreds of viewers phoned into the BBC, either to say the story was not true, or wondering about it, with some even asking how to grow their own spaghetti trees. Decades later CNN called this broadcast "the biggest hoax that any reputable news establishment ever pulled."</a:t>
            </a:r>
            <a:endParaRPr sz="950">
              <a:solidFill>
                <a:srgbClr val="030303"/>
              </a:solidFill>
              <a:highlight>
                <a:srgbClr val="F9F9F9"/>
              </a:highlight>
              <a:latin typeface="Roboto"/>
              <a:ea typeface="Roboto"/>
              <a:cs typeface="Roboto"/>
              <a:sym typeface="Roboto"/>
            </a:endParaRPr>
          </a:p>
          <a:p>
            <a:pPr indent="0" lvl="0" marL="0" rtl="0" algn="l">
              <a:lnSpc>
                <a:spcPct val="115000"/>
              </a:lnSpc>
              <a:spcBef>
                <a:spcPts val="1600"/>
              </a:spcBef>
              <a:spcAft>
                <a:spcPts val="1600"/>
              </a:spcAft>
              <a:buClr>
                <a:schemeClr val="dk1"/>
              </a:buClr>
              <a:buSzPts val="1100"/>
              <a:buFont typeface="Arial"/>
              <a:buNone/>
            </a:pPr>
            <a:r>
              <a:rPr lang="en" sz="950">
                <a:solidFill>
                  <a:srgbClr val="030303"/>
                </a:solidFill>
                <a:highlight>
                  <a:srgbClr val="F9F9F9"/>
                </a:highlight>
                <a:latin typeface="Roboto"/>
                <a:ea typeface="Roboto"/>
                <a:cs typeface="Roboto"/>
                <a:sym typeface="Roboto"/>
              </a:rPr>
              <a:t>Video: </a:t>
            </a:r>
            <a:r>
              <a:rPr lang="en" u="sng">
                <a:solidFill>
                  <a:schemeClr val="hlink"/>
                </a:solidFill>
                <a:hlinkClick r:id="rId2"/>
              </a:rPr>
              <a:t>https://www.youtube.com/watch?v=tVo_wkxH9dU</a:t>
            </a:r>
            <a:endParaRPr sz="950">
              <a:solidFill>
                <a:srgbClr val="030303"/>
              </a:solidFill>
              <a:highlight>
                <a:srgbClr val="F9F9F9"/>
              </a:highlight>
              <a:latin typeface="Roboto"/>
              <a:ea typeface="Roboto"/>
              <a:cs typeface="Roboto"/>
              <a:sym typeface="Robot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rtl="0" algn="l">
              <a:spcBef>
                <a:spcPts val="0"/>
              </a:spcBef>
              <a:spcAft>
                <a:spcPts val="0"/>
              </a:spcAft>
              <a:buClr>
                <a:srgbClr val="FEF7F0"/>
              </a:buClr>
              <a:buSzPts val="1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2" name="Google Shape;52;p1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12039" lvl="0" marL="457200" rtl="0" algn="l">
              <a:spcBef>
                <a:spcPts val="600"/>
              </a:spcBef>
              <a:spcAft>
                <a:spcPts val="0"/>
              </a:spcAft>
              <a:buSzPts val="1314"/>
              <a:buChar char="●"/>
              <a:defRPr/>
            </a:lvl1pPr>
            <a:lvl2pPr indent="-320040" lvl="1" marL="914400" rtl="0" algn="l">
              <a:spcBef>
                <a:spcPts val="1600"/>
              </a:spcBef>
              <a:spcAft>
                <a:spcPts val="0"/>
              </a:spcAft>
              <a:buSzPts val="1440"/>
              <a:buChar char="○"/>
              <a:defRPr/>
            </a:lvl2pPr>
            <a:lvl3pPr indent="-297180" lvl="2" marL="1371600" rtl="0" algn="l">
              <a:spcBef>
                <a:spcPts val="1600"/>
              </a:spcBef>
              <a:spcAft>
                <a:spcPts val="0"/>
              </a:spcAft>
              <a:buSzPts val="1080"/>
              <a:buChar char="■"/>
              <a:defRPr/>
            </a:lvl3pPr>
            <a:lvl4pPr indent="-320039" lvl="3" marL="1828800" rtl="0" algn="l">
              <a:spcBef>
                <a:spcPts val="1600"/>
              </a:spcBef>
              <a:spcAft>
                <a:spcPts val="0"/>
              </a:spcAft>
              <a:buSzPts val="1440"/>
              <a:buChar char="●"/>
              <a:defRPr/>
            </a:lvl4pPr>
            <a:lvl5pPr indent="-308610" lvl="4" marL="2286000" rtl="0" algn="l">
              <a:spcBef>
                <a:spcPts val="1600"/>
              </a:spcBef>
              <a:spcAft>
                <a:spcPts val="0"/>
              </a:spcAft>
              <a:buSzPts val="1260"/>
              <a:buChar char="○"/>
              <a:defRPr/>
            </a:lvl5pPr>
            <a:lvl6pPr indent="-320039" lvl="5" marL="2743200" rtl="0" algn="l">
              <a:spcBef>
                <a:spcPts val="1600"/>
              </a:spcBef>
              <a:spcAft>
                <a:spcPts val="0"/>
              </a:spcAft>
              <a:buSzPts val="1440"/>
              <a:buChar char="■"/>
              <a:defRPr/>
            </a:lvl6pPr>
            <a:lvl7pPr indent="-320039" lvl="6" marL="3200400" rtl="0" algn="l">
              <a:spcBef>
                <a:spcPts val="1600"/>
              </a:spcBef>
              <a:spcAft>
                <a:spcPts val="0"/>
              </a:spcAft>
              <a:buSzPts val="1440"/>
              <a:buChar char="●"/>
              <a:defRPr/>
            </a:lvl7pPr>
            <a:lvl8pPr indent="-342900" lvl="7" marL="3657600" rtl="0" algn="l">
              <a:spcBef>
                <a:spcPts val="1600"/>
              </a:spcBef>
              <a:spcAft>
                <a:spcPts val="0"/>
              </a:spcAft>
              <a:buSzPts val="1800"/>
              <a:buChar char="○"/>
              <a:defRPr/>
            </a:lvl8pPr>
            <a:lvl9pPr indent="-342900" lvl="8" marL="4114800" rtl="0" algn="l">
              <a:spcBef>
                <a:spcPts val="1600"/>
              </a:spcBef>
              <a:spcAft>
                <a:spcPts val="1600"/>
              </a:spcAft>
              <a:buSzPts val="1800"/>
              <a:buChar char="■"/>
              <a:defRPr/>
            </a:lvl9pPr>
          </a:lstStyle>
          <a:p/>
        </p:txBody>
      </p:sp>
      <p:sp>
        <p:nvSpPr>
          <p:cNvPr id="53" name="Google Shape;53;p1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4" name="Google Shape;54;p1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5" name="Google Shape;55;p1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www.youtube.com/watch?v=gysgCEGXgmE" TargetMode="External"/><Relationship Id="rId4" Type="http://schemas.openxmlformats.org/officeDocument/2006/relationships/image" Target="../media/image1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1" Type="http://schemas.openxmlformats.org/officeDocument/2006/relationships/hyperlink" Target="http://www.youtube.com/watch?v=gysgCEGXgmE" TargetMode="External"/><Relationship Id="rId10" Type="http://schemas.openxmlformats.org/officeDocument/2006/relationships/image" Target="../media/image9.jpg"/><Relationship Id="rId13" Type="http://schemas.openxmlformats.org/officeDocument/2006/relationships/hyperlink" Target="http://www.youtube.com/watch?v=c4CSGZGbX30" TargetMode="External"/><Relationship Id="rId12" Type="http://schemas.openxmlformats.org/officeDocument/2006/relationships/image" Target="../media/image17.jpg"/><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www.youtube.com/watch?v=4ASKMcdCc3g" TargetMode="External"/><Relationship Id="rId4" Type="http://schemas.openxmlformats.org/officeDocument/2006/relationships/image" Target="../media/image2.jpg"/><Relationship Id="rId9" Type="http://schemas.openxmlformats.org/officeDocument/2006/relationships/hyperlink" Target="http://www.youtube.com/watch?v=ezDjGtRbSPM" TargetMode="External"/><Relationship Id="rId14" Type="http://schemas.openxmlformats.org/officeDocument/2006/relationships/image" Target="../media/image5.jpg"/><Relationship Id="rId5" Type="http://schemas.openxmlformats.org/officeDocument/2006/relationships/hyperlink" Target="http://www.youtube.com/watch?v=G0lYgEuHrgc" TargetMode="External"/><Relationship Id="rId6" Type="http://schemas.openxmlformats.org/officeDocument/2006/relationships/image" Target="../media/image13.jpg"/><Relationship Id="rId7" Type="http://schemas.openxmlformats.org/officeDocument/2006/relationships/hyperlink" Target="http://www.youtube.com/watch?v=xTczn5RUgnk" TargetMode="External"/><Relationship Id="rId8" Type="http://schemas.openxmlformats.org/officeDocument/2006/relationships/image" Target="../media/image1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www.youtube.com/watch?v=hrbc1PuJhgQ" TargetMode="External"/><Relationship Id="rId4" Type="http://schemas.openxmlformats.org/officeDocument/2006/relationships/image" Target="../media/image1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hyperlink" Target="http://www.youtube.com/watch?v=xTczn5RUgnk" TargetMode="Externa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www.youtube.com/watch?v=tVo_wkxH9dU" TargetMode="Externa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PBL Lesson #4</a:t>
            </a:r>
            <a:endParaRPr/>
          </a:p>
        </p:txBody>
      </p:sp>
      <p:sp>
        <p:nvSpPr>
          <p:cNvPr id="61" name="Google Shape;61;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000000"/>
                </a:solidFill>
              </a:rPr>
              <a:t>Brainstorming Solutions</a:t>
            </a:r>
            <a:endParaRPr>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Tips and Strategies when Researching</a:t>
            </a:r>
            <a:endParaRPr/>
          </a:p>
        </p:txBody>
      </p:sp>
      <p:sp>
        <p:nvSpPr>
          <p:cNvPr id="124" name="Google Shape;124;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26562"/>
              </a:lnSpc>
              <a:spcBef>
                <a:spcPts val="0"/>
              </a:spcBef>
              <a:spcAft>
                <a:spcPts val="0"/>
              </a:spcAft>
              <a:buClr>
                <a:schemeClr val="dk1"/>
              </a:buClr>
              <a:buSzPts val="1100"/>
              <a:buFont typeface="Arial"/>
              <a:buNone/>
            </a:pPr>
            <a:r>
              <a:rPr lang="en" sz="1600">
                <a:solidFill>
                  <a:srgbClr val="000000"/>
                </a:solidFill>
                <a:highlight>
                  <a:srgbClr val="FFFFFF"/>
                </a:highlight>
              </a:rPr>
              <a:t>The ability to think critically while conducting online research:</a:t>
            </a:r>
            <a:endParaRPr sz="1600">
              <a:solidFill>
                <a:srgbClr val="000000"/>
              </a:solidFill>
              <a:highlight>
                <a:srgbClr val="FFFFFF"/>
              </a:highlight>
            </a:endParaRPr>
          </a:p>
          <a:p>
            <a:pPr indent="-330200" lvl="0" marL="647700" rtl="0" algn="l">
              <a:lnSpc>
                <a:spcPct val="135937"/>
              </a:lnSpc>
              <a:spcBef>
                <a:spcPts val="2400"/>
              </a:spcBef>
              <a:spcAft>
                <a:spcPts val="0"/>
              </a:spcAft>
              <a:buClr>
                <a:srgbClr val="000000"/>
              </a:buClr>
              <a:buSzPts val="1600"/>
              <a:buChar char="●"/>
            </a:pPr>
            <a:r>
              <a:rPr lang="en" sz="1600">
                <a:solidFill>
                  <a:srgbClr val="000000"/>
                </a:solidFill>
                <a:highlight>
                  <a:srgbClr val="FFFFFF"/>
                </a:highlight>
              </a:rPr>
              <a:t>What is the purpose of this site?</a:t>
            </a:r>
            <a:endParaRPr sz="1600">
              <a:solidFill>
                <a:srgbClr val="000000"/>
              </a:solidFill>
              <a:highlight>
                <a:srgbClr val="FFFFFF"/>
              </a:highlight>
            </a:endParaRPr>
          </a:p>
          <a:p>
            <a:pPr indent="-330200" lvl="0" marL="647700" rtl="0" algn="l">
              <a:lnSpc>
                <a:spcPct val="135937"/>
              </a:lnSpc>
              <a:spcBef>
                <a:spcPts val="0"/>
              </a:spcBef>
              <a:spcAft>
                <a:spcPts val="0"/>
              </a:spcAft>
              <a:buClr>
                <a:srgbClr val="000000"/>
              </a:buClr>
              <a:buSzPts val="1600"/>
              <a:buChar char="●"/>
            </a:pPr>
            <a:r>
              <a:rPr lang="en" sz="1600">
                <a:solidFill>
                  <a:srgbClr val="000000"/>
                </a:solidFill>
                <a:highlight>
                  <a:srgbClr val="FFFFFF"/>
                </a:highlight>
              </a:rPr>
              <a:t>Who created the information at this site, and what is this person’s level of expertise?</a:t>
            </a:r>
            <a:endParaRPr sz="1600">
              <a:solidFill>
                <a:srgbClr val="000000"/>
              </a:solidFill>
              <a:highlight>
                <a:srgbClr val="FFFFFF"/>
              </a:highlight>
            </a:endParaRPr>
          </a:p>
          <a:p>
            <a:pPr indent="-330200" lvl="0" marL="647700" rtl="0" algn="l">
              <a:lnSpc>
                <a:spcPct val="135937"/>
              </a:lnSpc>
              <a:spcBef>
                <a:spcPts val="0"/>
              </a:spcBef>
              <a:spcAft>
                <a:spcPts val="0"/>
              </a:spcAft>
              <a:buClr>
                <a:srgbClr val="000000"/>
              </a:buClr>
              <a:buSzPts val="1600"/>
              <a:buChar char="●"/>
            </a:pPr>
            <a:r>
              <a:rPr lang="en" sz="1600">
                <a:solidFill>
                  <a:srgbClr val="000000"/>
                </a:solidFill>
                <a:highlight>
                  <a:srgbClr val="FFFFFF"/>
                </a:highlight>
              </a:rPr>
              <a:t>When was the information at this site updated?</a:t>
            </a:r>
            <a:endParaRPr sz="1600">
              <a:solidFill>
                <a:srgbClr val="000000"/>
              </a:solidFill>
              <a:highlight>
                <a:srgbClr val="FFFFFF"/>
              </a:highlight>
            </a:endParaRPr>
          </a:p>
          <a:p>
            <a:pPr indent="-330200" lvl="0" marL="647700" rtl="0" algn="l">
              <a:lnSpc>
                <a:spcPct val="135937"/>
              </a:lnSpc>
              <a:spcBef>
                <a:spcPts val="0"/>
              </a:spcBef>
              <a:spcAft>
                <a:spcPts val="0"/>
              </a:spcAft>
              <a:buClr>
                <a:srgbClr val="000000"/>
              </a:buClr>
              <a:buSzPts val="1600"/>
              <a:buChar char="●"/>
            </a:pPr>
            <a:r>
              <a:rPr lang="en" sz="1600">
                <a:solidFill>
                  <a:srgbClr val="000000"/>
                </a:solidFill>
                <a:highlight>
                  <a:srgbClr val="FFFFFF"/>
                </a:highlight>
              </a:rPr>
              <a:t>Where can I go to check the accuracy of this information?</a:t>
            </a:r>
            <a:endParaRPr sz="1600">
              <a:solidFill>
                <a:srgbClr val="000000"/>
              </a:solidFill>
              <a:highlight>
                <a:srgbClr val="FFFFFF"/>
              </a:highlight>
            </a:endParaRPr>
          </a:p>
          <a:p>
            <a:pPr indent="-330200" lvl="0" marL="647700" rtl="0" algn="l">
              <a:lnSpc>
                <a:spcPct val="135937"/>
              </a:lnSpc>
              <a:spcBef>
                <a:spcPts val="0"/>
              </a:spcBef>
              <a:spcAft>
                <a:spcPts val="0"/>
              </a:spcAft>
              <a:buClr>
                <a:srgbClr val="000000"/>
              </a:buClr>
              <a:buSzPts val="1600"/>
              <a:buChar char="●"/>
            </a:pPr>
            <a:r>
              <a:rPr lang="en" sz="1600">
                <a:solidFill>
                  <a:srgbClr val="000000"/>
                </a:solidFill>
                <a:highlight>
                  <a:srgbClr val="FFFFFF"/>
                </a:highlight>
              </a:rPr>
              <a:t>Why did this person or group put this information on the internet?</a:t>
            </a:r>
            <a:endParaRPr sz="1600">
              <a:solidFill>
                <a:srgbClr val="000000"/>
              </a:solidFill>
              <a:highlight>
                <a:srgbClr val="FFFFFF"/>
              </a:highlight>
            </a:endParaRPr>
          </a:p>
          <a:p>
            <a:pPr indent="-330200" lvl="0" marL="647700" rtl="0" algn="l">
              <a:lnSpc>
                <a:spcPct val="135937"/>
              </a:lnSpc>
              <a:spcBef>
                <a:spcPts val="0"/>
              </a:spcBef>
              <a:spcAft>
                <a:spcPts val="0"/>
              </a:spcAft>
              <a:buClr>
                <a:srgbClr val="000000"/>
              </a:buClr>
              <a:buSzPts val="1600"/>
              <a:buChar char="●"/>
            </a:pPr>
            <a:r>
              <a:rPr lang="en" sz="1600">
                <a:solidFill>
                  <a:srgbClr val="000000"/>
                </a:solidFill>
                <a:highlight>
                  <a:srgbClr val="FFFFFF"/>
                </a:highlight>
              </a:rPr>
              <a:t>Does the website present only one side of the issue, or are multiple perspectives provided?</a:t>
            </a:r>
            <a:endParaRPr sz="1600">
              <a:solidFill>
                <a:srgbClr val="000000"/>
              </a:solidFill>
              <a:highlight>
                <a:srgbClr val="FFFFFF"/>
              </a:highlight>
            </a:endParaRPr>
          </a:p>
          <a:p>
            <a:pPr indent="-330200" lvl="0" marL="647700" rtl="0" algn="l">
              <a:lnSpc>
                <a:spcPct val="135937"/>
              </a:lnSpc>
              <a:spcBef>
                <a:spcPts val="0"/>
              </a:spcBef>
              <a:spcAft>
                <a:spcPts val="0"/>
              </a:spcAft>
              <a:buClr>
                <a:srgbClr val="000000"/>
              </a:buClr>
              <a:buSzPts val="1600"/>
              <a:buChar char="●"/>
            </a:pPr>
            <a:r>
              <a:rPr lang="en" sz="1600">
                <a:solidFill>
                  <a:srgbClr val="000000"/>
                </a:solidFill>
                <a:highlight>
                  <a:srgbClr val="FFFFFF"/>
                </a:highlight>
              </a:rPr>
              <a:t>How can I connect these ideas to my own questions and interpretations?</a:t>
            </a:r>
            <a:endParaRPr sz="1600">
              <a:solidFill>
                <a:srgbClr val="000000"/>
              </a:solidFill>
              <a:highlight>
                <a:srgbClr val="FFFFFF"/>
              </a:highlight>
            </a:endParaRPr>
          </a:p>
          <a:p>
            <a:pPr indent="0" lvl="0" marL="0" rtl="0" algn="l">
              <a:lnSpc>
                <a:spcPct val="135937"/>
              </a:lnSpc>
              <a:spcBef>
                <a:spcPts val="2700"/>
              </a:spcBef>
              <a:spcAft>
                <a:spcPts val="0"/>
              </a:spcAft>
              <a:buNone/>
            </a:pPr>
            <a:r>
              <a:t/>
            </a:r>
            <a:endParaRPr sz="1600">
              <a:solidFill>
                <a:srgbClr val="333333"/>
              </a:solidFill>
              <a:highlight>
                <a:srgbClr val="FFFFFF"/>
              </a:highlight>
            </a:endParaRPr>
          </a:p>
          <a:p>
            <a:pPr indent="0" lvl="0" marL="0" rtl="0" algn="l">
              <a:spcBef>
                <a:spcPts val="2700"/>
              </a:spcBef>
              <a:spcAft>
                <a:spcPts val="1600"/>
              </a:spcAft>
              <a:buNone/>
            </a:pPr>
            <a:r>
              <a:rPr lang="en" sz="1200">
                <a:solidFill>
                  <a:srgbClr val="333333"/>
                </a:solidFill>
                <a:highlight>
                  <a:srgbClr val="FFFFFF"/>
                </a:highlight>
                <a:latin typeface="Times New Roman"/>
                <a:ea typeface="Times New Roman"/>
                <a:cs typeface="Times New Roman"/>
                <a:sym typeface="Times New Roman"/>
              </a:rPr>
              <a:t>Source: Coiro, J. (2017, August 29). Teaching Adolescents How to Evaluate the Quality of Online Information. Retrieved from https://www.edutopia.org/blog/evaluating-quality-of-online-info-julie-coiro</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CRAP Checklist </a:t>
            </a:r>
            <a:endParaRPr/>
          </a:p>
        </p:txBody>
      </p:sp>
      <p:sp>
        <p:nvSpPr>
          <p:cNvPr id="130" name="Google Shape;130;p24"/>
          <p:cNvSpPr txBox="1"/>
          <p:nvPr>
            <p:ph idx="1" type="body"/>
          </p:nvPr>
        </p:nvSpPr>
        <p:spPr>
          <a:xfrm>
            <a:off x="347475" y="1181100"/>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solidFill>
                  <a:srgbClr val="000000"/>
                </a:solidFill>
              </a:rPr>
              <a:t>How to make sure you article isn’t CRAP</a:t>
            </a:r>
            <a:endParaRPr>
              <a:solidFill>
                <a:srgbClr val="000000"/>
              </a:solidFill>
            </a:endParaRPr>
          </a:p>
        </p:txBody>
      </p:sp>
      <p:graphicFrame>
        <p:nvGraphicFramePr>
          <p:cNvPr id="131" name="Google Shape;131;p24"/>
          <p:cNvGraphicFramePr/>
          <p:nvPr/>
        </p:nvGraphicFramePr>
        <p:xfrm>
          <a:off x="928925" y="1809750"/>
          <a:ext cx="3000000" cy="3000000"/>
        </p:xfrm>
        <a:graphic>
          <a:graphicData uri="http://schemas.openxmlformats.org/drawingml/2006/table">
            <a:tbl>
              <a:tblPr>
                <a:noFill/>
                <a:tableStyleId>{E65A7062-98FD-4E65-8635-B0DBC5DA8854}</a:tableStyleId>
              </a:tblPr>
              <a:tblGrid>
                <a:gridCol w="906150"/>
                <a:gridCol w="6356425"/>
              </a:tblGrid>
              <a:tr h="381000">
                <a:tc>
                  <a:txBody>
                    <a:bodyPr/>
                    <a:lstStyle/>
                    <a:p>
                      <a:pPr indent="0" lvl="0" marL="0" rtl="0" algn="l">
                        <a:spcBef>
                          <a:spcPts val="0"/>
                        </a:spcBef>
                        <a:spcAft>
                          <a:spcPts val="0"/>
                        </a:spcAft>
                        <a:buNone/>
                      </a:pPr>
                      <a:r>
                        <a:rPr lang="en" sz="3000"/>
                        <a:t>C</a:t>
                      </a:r>
                      <a:endParaRPr sz="30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3000">
                          <a:solidFill>
                            <a:schemeClr val="dk1"/>
                          </a:solidFill>
                        </a:rPr>
                        <a:t>Currency</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r h="274425">
                <a:tc>
                  <a:txBody>
                    <a:bodyPr/>
                    <a:lstStyle/>
                    <a:p>
                      <a:pPr indent="0" lvl="0" marL="0" rtl="0" algn="l">
                        <a:spcBef>
                          <a:spcPts val="0"/>
                        </a:spcBef>
                        <a:spcAft>
                          <a:spcPts val="0"/>
                        </a:spcAft>
                        <a:buNone/>
                      </a:pPr>
                      <a:r>
                        <a:rPr lang="en" sz="3000"/>
                        <a:t>R</a:t>
                      </a:r>
                      <a:endParaRPr sz="30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3000">
                          <a:solidFill>
                            <a:schemeClr val="dk1"/>
                          </a:solidFill>
                        </a:rPr>
                        <a:t>Reliability</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3000"/>
                        <a:t>A</a:t>
                      </a:r>
                      <a:endParaRPr sz="30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3000">
                          <a:solidFill>
                            <a:schemeClr val="dk1"/>
                          </a:solidFill>
                        </a:rPr>
                        <a:t>Authority</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3000"/>
                        <a:t>P</a:t>
                      </a:r>
                      <a:endParaRPr sz="3000"/>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3000">
                          <a:solidFill>
                            <a:schemeClr val="dk1"/>
                          </a:solidFill>
                        </a:rPr>
                        <a:t>Purpose </a:t>
                      </a:r>
                      <a:endParaRPr/>
                    </a:p>
                  </a:txBody>
                  <a:tcPr marT="91425" marB="91425" marR="91425" marL="91425">
                    <a:lnL cap="flat" cmpd="sng" w="38100">
                      <a:solidFill>
                        <a:schemeClr val="dk1"/>
                      </a:solidFill>
                      <a:prstDash val="solid"/>
                      <a:round/>
                      <a:headEnd len="sm" w="sm" type="none"/>
                      <a:tailEnd len="sm" w="sm" type="none"/>
                    </a:lnL>
                    <a:lnR cap="flat" cmpd="sng" w="381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38" name="Google Shape;138;p25"/>
          <p:cNvPicPr preferRelativeResize="0"/>
          <p:nvPr/>
        </p:nvPicPr>
        <p:blipFill>
          <a:blip r:embed="rId3">
            <a:alphaModFix/>
          </a:blip>
          <a:stretch>
            <a:fillRect/>
          </a:stretch>
        </p:blipFill>
        <p:spPr>
          <a:xfrm>
            <a:off x="1027404" y="0"/>
            <a:ext cx="7089191" cy="51434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45" name="Google Shape;145;p26"/>
          <p:cNvPicPr preferRelativeResize="0"/>
          <p:nvPr/>
        </p:nvPicPr>
        <p:blipFill>
          <a:blip r:embed="rId3">
            <a:alphaModFix/>
          </a:blip>
          <a:stretch>
            <a:fillRect/>
          </a:stretch>
        </p:blipFill>
        <p:spPr>
          <a:xfrm>
            <a:off x="994590" y="0"/>
            <a:ext cx="7154820" cy="51435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52" name="Google Shape;152;p27"/>
          <p:cNvPicPr preferRelativeResize="0"/>
          <p:nvPr/>
        </p:nvPicPr>
        <p:blipFill>
          <a:blip r:embed="rId3">
            <a:alphaModFix/>
          </a:blip>
          <a:stretch>
            <a:fillRect/>
          </a:stretch>
        </p:blipFill>
        <p:spPr>
          <a:xfrm>
            <a:off x="998229" y="0"/>
            <a:ext cx="7147541" cy="514349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59" name="Google Shape;159;p28"/>
          <p:cNvPicPr preferRelativeResize="0"/>
          <p:nvPr/>
        </p:nvPicPr>
        <p:blipFill>
          <a:blip r:embed="rId3">
            <a:alphaModFix/>
          </a:blip>
          <a:stretch>
            <a:fillRect/>
          </a:stretch>
        </p:blipFill>
        <p:spPr>
          <a:xfrm>
            <a:off x="1019655" y="0"/>
            <a:ext cx="7104689" cy="51434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to Research?!!!</a:t>
            </a:r>
            <a:endParaRPr/>
          </a:p>
        </p:txBody>
      </p:sp>
      <p:sp>
        <p:nvSpPr>
          <p:cNvPr id="165" name="Google Shape;165;p2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66" name="Google Shape;166;p29"/>
          <p:cNvPicPr preferRelativeResize="0"/>
          <p:nvPr/>
        </p:nvPicPr>
        <p:blipFill>
          <a:blip r:embed="rId3">
            <a:alphaModFix/>
          </a:blip>
          <a:stretch>
            <a:fillRect/>
          </a:stretch>
        </p:blipFill>
        <p:spPr>
          <a:xfrm>
            <a:off x="0" y="1152463"/>
            <a:ext cx="9144000" cy="361387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Research Time DAY 1  </a:t>
            </a:r>
            <a:endParaRPr/>
          </a:p>
        </p:txBody>
      </p:sp>
      <p:sp>
        <p:nvSpPr>
          <p:cNvPr id="172" name="Google Shape;172;p30"/>
          <p:cNvSpPr txBox="1"/>
          <p:nvPr>
            <p:ph idx="1" type="body"/>
          </p:nvPr>
        </p:nvSpPr>
        <p:spPr>
          <a:xfrm>
            <a:off x="311700" y="1152475"/>
            <a:ext cx="4260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rPr>
              <a:t>Using your computer start researching what resources are available that might help meet Sarah’s needs while completing your worksheet. </a:t>
            </a:r>
            <a:endParaRPr>
              <a:solidFill>
                <a:srgbClr val="000000"/>
              </a:solidFill>
            </a:endParaRPr>
          </a:p>
          <a:p>
            <a:pPr indent="0" lvl="0" marL="0" rtl="0" algn="l">
              <a:spcBef>
                <a:spcPts val="1600"/>
              </a:spcBef>
              <a:spcAft>
                <a:spcPts val="0"/>
              </a:spcAft>
              <a:buNone/>
            </a:pPr>
            <a:r>
              <a:t/>
            </a:r>
            <a:endParaRPr>
              <a:solidFill>
                <a:srgbClr val="000000"/>
              </a:solidFill>
            </a:endParaRPr>
          </a:p>
          <a:p>
            <a:pPr indent="0" lvl="0" marL="0" rtl="0" algn="l">
              <a:spcBef>
                <a:spcPts val="1600"/>
              </a:spcBef>
              <a:spcAft>
                <a:spcPts val="1600"/>
              </a:spcAft>
              <a:buNone/>
            </a:pPr>
            <a:r>
              <a:rPr lang="en">
                <a:solidFill>
                  <a:srgbClr val="000000"/>
                </a:solidFill>
              </a:rPr>
              <a:t>Make sure to cite and justify your 3 sources on your CRAP worksheet.</a:t>
            </a:r>
            <a:endParaRPr>
              <a:solidFill>
                <a:srgbClr val="000000"/>
              </a:solidFill>
            </a:endParaRPr>
          </a:p>
        </p:txBody>
      </p:sp>
      <p:pic>
        <p:nvPicPr>
          <p:cNvPr descr="Full HD 1080p Countdown timer with finishing alarm&#10;&#10;If you enjoy or find useful then please like and subscribe :)." id="173" name="Google Shape;173;p30" title="22 MINUTE - TIMER &amp; ALARM - 1080p - COUNTDOWN">
            <a:hlinkClick r:id="rId3"/>
          </p:cNvPr>
          <p:cNvPicPr preferRelativeResize="0"/>
          <p:nvPr/>
        </p:nvPicPr>
        <p:blipFill>
          <a:blip r:embed="rId4">
            <a:alphaModFix/>
          </a:blip>
          <a:stretch>
            <a:fillRect/>
          </a:stretch>
        </p:blipFill>
        <p:spPr>
          <a:xfrm>
            <a:off x="4913576" y="1517479"/>
            <a:ext cx="3581875" cy="26863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31"/>
          <p:cNvSpPr txBox="1"/>
          <p:nvPr>
            <p:ph type="title"/>
          </p:nvPr>
        </p:nvSpPr>
        <p:spPr>
          <a:xfrm>
            <a:off x="309800" y="1469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Wrap Up</a:t>
            </a:r>
            <a:endParaRPr>
              <a:solidFill>
                <a:srgbClr val="000000"/>
              </a:solidFill>
            </a:endParaRPr>
          </a:p>
        </p:txBody>
      </p:sp>
      <p:sp>
        <p:nvSpPr>
          <p:cNvPr id="179" name="Google Shape;179;p31"/>
          <p:cNvSpPr txBox="1"/>
          <p:nvPr>
            <p:ph idx="1" type="body"/>
          </p:nvPr>
        </p:nvSpPr>
        <p:spPr>
          <a:xfrm>
            <a:off x="457200" y="1207050"/>
            <a:ext cx="49656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Role Self Evaluation:</a:t>
            </a:r>
            <a:endParaRPr b="1">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Use the following form </a:t>
            </a:r>
            <a:endParaRPr>
              <a:solidFill>
                <a:srgbClr val="000000"/>
              </a:solidFill>
            </a:endParaRPr>
          </a:p>
          <a:p>
            <a:pPr indent="-312039" lvl="0" marL="457200" rtl="0" algn="l">
              <a:lnSpc>
                <a:spcPct val="100000"/>
              </a:lnSpc>
              <a:spcBef>
                <a:spcPts val="600"/>
              </a:spcBef>
              <a:spcAft>
                <a:spcPts val="0"/>
              </a:spcAft>
              <a:buClr>
                <a:srgbClr val="000000"/>
              </a:buClr>
              <a:buSzPts val="1314"/>
              <a:buChar char="-"/>
            </a:pPr>
            <a:r>
              <a:rPr lang="en">
                <a:solidFill>
                  <a:srgbClr val="000000"/>
                </a:solidFill>
              </a:rPr>
              <a:t>to give yourself a rating</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list any information your teacher may need about how your team is working together</a:t>
            </a:r>
            <a:endParaRPr>
              <a:solidFill>
                <a:srgbClr val="000000"/>
              </a:solidFill>
            </a:endParaRPr>
          </a:p>
        </p:txBody>
      </p:sp>
      <p:pic>
        <p:nvPicPr>
          <p:cNvPr id="180" name="Google Shape;180;p31"/>
          <p:cNvPicPr preferRelativeResize="0"/>
          <p:nvPr/>
        </p:nvPicPr>
        <p:blipFill>
          <a:blip r:embed="rId3">
            <a:alphaModFix/>
          </a:blip>
          <a:stretch>
            <a:fillRect/>
          </a:stretch>
        </p:blipFill>
        <p:spPr>
          <a:xfrm>
            <a:off x="5766838" y="1752125"/>
            <a:ext cx="2047875" cy="22288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Google Shape;185;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3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87" name="Google Shape;187;p32"/>
          <p:cNvPicPr preferRelativeResize="0"/>
          <p:nvPr/>
        </p:nvPicPr>
        <p:blipFill rotWithShape="1">
          <a:blip r:embed="rId3">
            <a:alphaModFix/>
          </a:blip>
          <a:srcRect b="0" l="0" r="0" t="0"/>
          <a:stretch/>
        </p:blipFill>
        <p:spPr>
          <a:xfrm>
            <a:off x="453200" y="136050"/>
            <a:ext cx="8015601" cy="51435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noFill/>
      </p:bgPr>
    </p:bg>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Timers</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descr="This timer counts down silently until it reaches 0:00, then a police siren sounds to alert you that time is up." id="68" name="Google Shape;68;p15" title="10 Minute Timer">
            <a:hlinkClick r:id="rId3"/>
          </p:cNvPr>
          <p:cNvPicPr preferRelativeResize="0"/>
          <p:nvPr/>
        </p:nvPicPr>
        <p:blipFill>
          <a:blip r:embed="rId4">
            <a:alphaModFix/>
          </a:blip>
          <a:stretch>
            <a:fillRect/>
          </a:stretch>
        </p:blipFill>
        <p:spPr>
          <a:xfrm>
            <a:off x="5935400" y="1068425"/>
            <a:ext cx="2083850" cy="1562900"/>
          </a:xfrm>
          <a:prstGeom prst="rect">
            <a:avLst/>
          </a:prstGeom>
          <a:noFill/>
          <a:ln>
            <a:noFill/>
          </a:ln>
        </p:spPr>
      </p:pic>
      <p:pic>
        <p:nvPicPr>
          <p:cNvPr descr="COUNTDOWN TIMER 2 minute" id="69" name="Google Shape;69;p15" title="2 min COUNTDOWN TIMER ( v 638 ) TIMER with sound  music 4k">
            <a:hlinkClick r:id="rId5"/>
          </p:cNvPr>
          <p:cNvPicPr preferRelativeResize="0"/>
          <p:nvPr/>
        </p:nvPicPr>
        <p:blipFill>
          <a:blip r:embed="rId6">
            <a:alphaModFix/>
          </a:blip>
          <a:stretch>
            <a:fillRect/>
          </a:stretch>
        </p:blipFill>
        <p:spPr>
          <a:xfrm>
            <a:off x="311700" y="1152475"/>
            <a:ext cx="2083850" cy="1562888"/>
          </a:xfrm>
          <a:prstGeom prst="rect">
            <a:avLst/>
          </a:prstGeom>
          <a:noFill/>
          <a:ln>
            <a:noFill/>
          </a:ln>
        </p:spPr>
      </p:pic>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70" name="Google Shape;70;p15" title="Electric  - 5 Minute Countdown">
            <a:hlinkClick r:id="rId7"/>
          </p:cNvPr>
          <p:cNvPicPr preferRelativeResize="0"/>
          <p:nvPr/>
        </p:nvPicPr>
        <p:blipFill>
          <a:blip r:embed="rId8">
            <a:alphaModFix/>
          </a:blip>
          <a:stretch>
            <a:fillRect/>
          </a:stretch>
        </p:blipFill>
        <p:spPr>
          <a:xfrm>
            <a:off x="2936950" y="1165600"/>
            <a:ext cx="2286000" cy="1714500"/>
          </a:xfrm>
          <a:prstGeom prst="rect">
            <a:avLst/>
          </a:prstGeom>
          <a:noFill/>
          <a:ln>
            <a:noFill/>
          </a:ln>
        </p:spPr>
      </p:pic>
      <p:pic>
        <p:nvPicPr>
          <p:cNvPr descr="20 Minute Timer with Relaxing Music! Calm Music for Peace, Meditation, Sleep for Kids! Countdown Timer! Soft Music for Kids! Timer For Kids with Fun, Motivational, Motivation, Positive, Joyful, Healing, Success, Accomplishment, Inspirational, Relaxing, Winner, Champion, Feel Good Music! Morning, Afternoon, Evening Music! Great for classrooms, youth group, kids, toddlers, babies, children, adults and teens! Instrumental positive energy! It's party, fun, celebration time! Christmas, New Years, Holidays, Spring, Summer, Fall, Winter! Best timer played at home, for classroom, for personal, break time, resting time, sleeping time, school, youth group, recess, gatherings, summer, winter, fall, spring and more! Beautiful background music! Countdown timer online music! Countdown Timer HD! Simple Timer for homework, studying, resting, recess, positive vibes, and all the goodness! Happy! Bright! Cheerful! Wonderful! Jolly, Joy, Joyful! Nice! Great for all ages, kindergarten, elementary, preschool, toddlers, baby, 1st grade, 2nd grader, 3rd grade, middle school, high school, studying, reading, and more! Mindfulness, Bubbles, space, relaxing outdoors and creativity! Here's what's cool about this video: amazing moon, moving clouds, and stress relief music!&#10;&#10;How does the moon cut his hair?&#10;&#10;Eclipse it.&#10;&#10;Thanks again for watching our videos, please subscribe for more cool vids!" id="71" name="Google Shape;71;p15" title="20 Minute Timer with Relaxing Music! Calm Music for Peace, Meditation, Sleep for Kids!">
            <a:hlinkClick r:id="rId9"/>
          </p:cNvPr>
          <p:cNvPicPr preferRelativeResize="0"/>
          <p:nvPr/>
        </p:nvPicPr>
        <p:blipFill>
          <a:blip r:embed="rId10">
            <a:alphaModFix/>
          </a:blip>
          <a:stretch>
            <a:fillRect/>
          </a:stretch>
        </p:blipFill>
        <p:spPr>
          <a:xfrm>
            <a:off x="2936950" y="2977275"/>
            <a:ext cx="2122133" cy="1591600"/>
          </a:xfrm>
          <a:prstGeom prst="rect">
            <a:avLst/>
          </a:prstGeom>
          <a:noFill/>
          <a:ln>
            <a:noFill/>
          </a:ln>
        </p:spPr>
      </p:pic>
      <p:pic>
        <p:nvPicPr>
          <p:cNvPr descr="Full HD 1080p Countdown timer with finishing alarm&#10;&#10;If you enjoy or find useful then please like and subscribe :)." id="72" name="Google Shape;72;p15" title="22 MINUTE - TIMER &amp; ALARM - 1080p - COUNTDOWN">
            <a:hlinkClick r:id="rId11"/>
          </p:cNvPr>
          <p:cNvPicPr preferRelativeResize="0"/>
          <p:nvPr/>
        </p:nvPicPr>
        <p:blipFill>
          <a:blip r:embed="rId12">
            <a:alphaModFix/>
          </a:blip>
          <a:stretch>
            <a:fillRect/>
          </a:stretch>
        </p:blipFill>
        <p:spPr>
          <a:xfrm>
            <a:off x="5783474" y="2817175"/>
            <a:ext cx="2122124" cy="1591587"/>
          </a:xfrm>
          <a:prstGeom prst="rect">
            <a:avLst/>
          </a:prstGeom>
          <a:noFill/>
          <a:ln>
            <a:noFill/>
          </a:ln>
        </p:spPr>
      </p:pic>
      <p:pic>
        <p:nvPicPr>
          <p:cNvPr descr="20 minute timer with alarm.&#10;&#10;20 minuten timer met alarm" id="73" name="Google Shape;73;p15" title="20 Minute Countdown Timer with Alarm">
            <a:hlinkClick r:id="rId13"/>
          </p:cNvPr>
          <p:cNvPicPr preferRelativeResize="0"/>
          <p:nvPr/>
        </p:nvPicPr>
        <p:blipFill>
          <a:blip r:embed="rId14">
            <a:alphaModFix/>
          </a:blip>
          <a:stretch>
            <a:fillRect/>
          </a:stretch>
        </p:blipFill>
        <p:spPr>
          <a:xfrm>
            <a:off x="407875" y="3082850"/>
            <a:ext cx="2083850" cy="156288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Research Time DAY 2  </a:t>
            </a:r>
            <a:endParaRPr/>
          </a:p>
        </p:txBody>
      </p:sp>
      <p:sp>
        <p:nvSpPr>
          <p:cNvPr id="193" name="Google Shape;193;p33"/>
          <p:cNvSpPr txBox="1"/>
          <p:nvPr>
            <p:ph idx="1" type="body"/>
          </p:nvPr>
        </p:nvSpPr>
        <p:spPr>
          <a:xfrm>
            <a:off x="311700" y="1152475"/>
            <a:ext cx="4260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rPr>
              <a:t>Using your computer start researching what resources are available that might help meet Sarah’s needs while completing your worksheet. </a:t>
            </a:r>
            <a:endParaRPr>
              <a:solidFill>
                <a:srgbClr val="000000"/>
              </a:solidFill>
            </a:endParaRPr>
          </a:p>
          <a:p>
            <a:pPr indent="0" lvl="0" marL="0" rtl="0" algn="l">
              <a:spcBef>
                <a:spcPts val="1600"/>
              </a:spcBef>
              <a:spcAft>
                <a:spcPts val="0"/>
              </a:spcAft>
              <a:buNone/>
            </a:pPr>
            <a:r>
              <a:t/>
            </a:r>
            <a:endParaRPr>
              <a:solidFill>
                <a:srgbClr val="000000"/>
              </a:solidFill>
            </a:endParaRPr>
          </a:p>
          <a:p>
            <a:pPr indent="0" lvl="0" marL="0" rtl="0" algn="l">
              <a:spcBef>
                <a:spcPts val="1600"/>
              </a:spcBef>
              <a:spcAft>
                <a:spcPts val="0"/>
              </a:spcAft>
              <a:buClr>
                <a:schemeClr val="dk1"/>
              </a:buClr>
              <a:buSzPts val="1100"/>
              <a:buFont typeface="Arial"/>
              <a:buNone/>
            </a:pPr>
            <a:r>
              <a:rPr lang="en">
                <a:solidFill>
                  <a:srgbClr val="000000"/>
                </a:solidFill>
              </a:rPr>
              <a:t>Make sure to cite and justify your 3 sources on your CRAP worksheet.</a:t>
            </a:r>
            <a:endParaRPr>
              <a:solidFill>
                <a:srgbClr val="000000"/>
              </a:solidFill>
            </a:endParaRPr>
          </a:p>
          <a:p>
            <a:pPr indent="0" lvl="0" marL="0" rtl="0" algn="l">
              <a:spcBef>
                <a:spcPts val="1600"/>
              </a:spcBef>
              <a:spcAft>
                <a:spcPts val="1600"/>
              </a:spcAft>
              <a:buNone/>
            </a:pPr>
            <a:r>
              <a:t/>
            </a:r>
            <a:endParaRPr/>
          </a:p>
        </p:txBody>
      </p:sp>
      <p:pic>
        <p:nvPicPr>
          <p:cNvPr descr="This timer silently counts down to 0:00, then alerts you that time is up with a gentle beep sound." id="194" name="Google Shape;194;p33" title="45 Minute Timer">
            <a:hlinkClick r:id="rId3"/>
          </p:cNvPr>
          <p:cNvPicPr preferRelativeResize="0"/>
          <p:nvPr/>
        </p:nvPicPr>
        <p:blipFill>
          <a:blip r:embed="rId4">
            <a:alphaModFix/>
          </a:blip>
          <a:stretch>
            <a:fillRect/>
          </a:stretch>
        </p:blipFill>
        <p:spPr>
          <a:xfrm>
            <a:off x="4724400" y="1170125"/>
            <a:ext cx="4267200" cy="32004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Extension of Research</a:t>
            </a:r>
            <a:endParaRPr/>
          </a:p>
        </p:txBody>
      </p:sp>
      <p:sp>
        <p:nvSpPr>
          <p:cNvPr id="200" name="Google Shape;200;p3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2100">
                <a:solidFill>
                  <a:srgbClr val="000000"/>
                </a:solidFill>
              </a:rPr>
              <a:t>Teacher/ Students can reach out to community health providers to create connections with community resources to help students identify resources and services.</a:t>
            </a:r>
            <a:endParaRPr b="1" sz="36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6"/>
          <p:cNvSpPr txBox="1"/>
          <p:nvPr>
            <p:ph type="title"/>
          </p:nvPr>
        </p:nvSpPr>
        <p:spPr>
          <a:xfrm>
            <a:off x="457200" y="240030"/>
            <a:ext cx="7239000" cy="857400"/>
          </a:xfrm>
          <a:prstGeom prst="rect">
            <a:avLst/>
          </a:prstGeom>
          <a:no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000000"/>
                </a:solidFill>
              </a:rPr>
              <a:t>Objectives</a:t>
            </a:r>
            <a:endParaRPr>
              <a:solidFill>
                <a:srgbClr val="000000"/>
              </a:solidFill>
            </a:endParaRPr>
          </a:p>
        </p:txBody>
      </p:sp>
      <p:sp>
        <p:nvSpPr>
          <p:cNvPr id="79" name="Google Shape;79;p16"/>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en" sz="1600" u="sng">
                <a:solidFill>
                  <a:srgbClr val="000000"/>
                </a:solidFill>
              </a:rPr>
              <a:t>Learning objective(s): Students will</a:t>
            </a:r>
            <a:endParaRPr b="1" sz="1600" u="sng">
              <a:solidFill>
                <a:srgbClr val="000000"/>
              </a:solidFill>
            </a:endParaRPr>
          </a:p>
          <a:p>
            <a:pPr indent="-330200" lvl="0" marL="457200" rtl="0" algn="l">
              <a:lnSpc>
                <a:spcPct val="100000"/>
              </a:lnSpc>
              <a:spcBef>
                <a:spcPts val="1600"/>
              </a:spcBef>
              <a:spcAft>
                <a:spcPts val="0"/>
              </a:spcAft>
              <a:buClr>
                <a:srgbClr val="000000"/>
              </a:buClr>
              <a:buSzPts val="1600"/>
              <a:buChar char="●"/>
            </a:pPr>
            <a:r>
              <a:rPr lang="en" sz="1600">
                <a:solidFill>
                  <a:srgbClr val="000000"/>
                </a:solidFill>
              </a:rPr>
              <a:t>Determine resources and health services to address needs identified </a:t>
            </a:r>
            <a:endParaRPr sz="1600">
              <a:solidFill>
                <a:srgbClr val="000000"/>
              </a:solidFill>
            </a:endParaRPr>
          </a:p>
          <a:p>
            <a:pPr indent="-330200" lvl="0" marL="457200" rtl="0" algn="l">
              <a:lnSpc>
                <a:spcPct val="100000"/>
              </a:lnSpc>
              <a:spcBef>
                <a:spcPts val="0"/>
              </a:spcBef>
              <a:spcAft>
                <a:spcPts val="0"/>
              </a:spcAft>
              <a:buClr>
                <a:srgbClr val="000000"/>
              </a:buClr>
              <a:buSzPts val="1600"/>
              <a:buChar char="●"/>
            </a:pPr>
            <a:r>
              <a:rPr lang="en" sz="1600">
                <a:solidFill>
                  <a:srgbClr val="000000"/>
                </a:solidFill>
              </a:rPr>
              <a:t>Identify jobs involved in the delivery of such services.</a:t>
            </a:r>
            <a:endParaRPr sz="1600">
              <a:solidFill>
                <a:srgbClr val="000000"/>
              </a:solidFill>
            </a:endParaRPr>
          </a:p>
          <a:p>
            <a:pPr indent="-330200" lvl="0" marL="457200" rtl="0" algn="l">
              <a:lnSpc>
                <a:spcPct val="100000"/>
              </a:lnSpc>
              <a:spcBef>
                <a:spcPts val="0"/>
              </a:spcBef>
              <a:spcAft>
                <a:spcPts val="0"/>
              </a:spcAft>
              <a:buClr>
                <a:srgbClr val="000000"/>
              </a:buClr>
              <a:buSzPts val="1600"/>
              <a:buChar char="●"/>
            </a:pPr>
            <a:r>
              <a:rPr lang="en" sz="1600">
                <a:solidFill>
                  <a:srgbClr val="000000"/>
                </a:solidFill>
              </a:rPr>
              <a:t>Research possible delivery options for chosen resources and services.</a:t>
            </a:r>
            <a:endParaRPr sz="1600">
              <a:solidFill>
                <a:srgbClr val="000000"/>
              </a:solidFill>
            </a:endParaRPr>
          </a:p>
          <a:p>
            <a:pPr indent="0" lvl="0" marL="0" rtl="0" algn="l">
              <a:spcBef>
                <a:spcPts val="0"/>
              </a:spcBef>
              <a:spcAft>
                <a:spcPts val="0"/>
              </a:spcAft>
              <a:buNone/>
            </a:pPr>
            <a:r>
              <a:t/>
            </a:r>
            <a:endParaRPr b="1" sz="1300">
              <a:solidFill>
                <a:srgbClr val="000000"/>
              </a:solidFill>
            </a:endParaRPr>
          </a:p>
          <a:p>
            <a:pPr indent="0" lvl="0" marL="0" rtl="0" algn="l">
              <a:spcBef>
                <a:spcPts val="1600"/>
              </a:spcBef>
              <a:spcAft>
                <a:spcPts val="0"/>
              </a:spcAft>
              <a:buNone/>
            </a:pPr>
            <a:r>
              <a:rPr b="1" lang="en" sz="1600" u="sng">
                <a:solidFill>
                  <a:srgbClr val="000000"/>
                </a:solidFill>
              </a:rPr>
              <a:t>Language Objective:  Students will</a:t>
            </a:r>
            <a:endParaRPr b="1" sz="1600" u="sng">
              <a:solidFill>
                <a:srgbClr val="000000"/>
              </a:solidFill>
            </a:endParaRPr>
          </a:p>
          <a:p>
            <a:pPr indent="-330200" lvl="0" marL="457200" rtl="0" algn="l">
              <a:lnSpc>
                <a:spcPct val="100000"/>
              </a:lnSpc>
              <a:spcBef>
                <a:spcPts val="1600"/>
              </a:spcBef>
              <a:spcAft>
                <a:spcPts val="0"/>
              </a:spcAft>
              <a:buClr>
                <a:srgbClr val="000000"/>
              </a:buClr>
              <a:buSzPts val="1600"/>
              <a:buChar char="●"/>
            </a:pPr>
            <a:r>
              <a:rPr lang="en" sz="1600">
                <a:solidFill>
                  <a:srgbClr val="000000"/>
                </a:solidFill>
              </a:rPr>
              <a:t>Discuss and record resources and services needed to address health needs.</a:t>
            </a:r>
            <a:endParaRPr sz="1600">
              <a:solidFill>
                <a:srgbClr val="000000"/>
              </a:solidFill>
            </a:endParaRPr>
          </a:p>
          <a:p>
            <a:pPr indent="-330200" lvl="0" marL="457200" rtl="0" algn="l">
              <a:lnSpc>
                <a:spcPct val="100000"/>
              </a:lnSpc>
              <a:spcBef>
                <a:spcPts val="0"/>
              </a:spcBef>
              <a:spcAft>
                <a:spcPts val="0"/>
              </a:spcAft>
              <a:buClr>
                <a:srgbClr val="000000"/>
              </a:buClr>
              <a:buSzPts val="1600"/>
              <a:buChar char="●"/>
            </a:pPr>
            <a:r>
              <a:rPr lang="en" sz="1600">
                <a:solidFill>
                  <a:srgbClr val="000000"/>
                </a:solidFill>
              </a:rPr>
              <a:t>Create a list of jobs needed to address needs.</a:t>
            </a:r>
            <a:endParaRPr sz="1600">
              <a:solidFill>
                <a:srgbClr val="000000"/>
              </a:solidFill>
            </a:endParaRPr>
          </a:p>
          <a:p>
            <a:pPr indent="-330200" lvl="0" marL="457200" rtl="0" algn="l">
              <a:lnSpc>
                <a:spcPct val="100000"/>
              </a:lnSpc>
              <a:spcBef>
                <a:spcPts val="0"/>
              </a:spcBef>
              <a:spcAft>
                <a:spcPts val="0"/>
              </a:spcAft>
              <a:buClr>
                <a:srgbClr val="000000"/>
              </a:buClr>
              <a:buSzPts val="1600"/>
              <a:buChar char="●"/>
            </a:pPr>
            <a:r>
              <a:rPr lang="en" sz="1600">
                <a:solidFill>
                  <a:srgbClr val="000000"/>
                </a:solidFill>
              </a:rPr>
              <a:t>Discuss possible options on how to deliver services</a:t>
            </a:r>
            <a:endParaRPr sz="1600">
              <a:solidFill>
                <a:srgbClr val="000000"/>
              </a:solidFill>
            </a:endParaRPr>
          </a:p>
          <a:p>
            <a:pPr indent="0" lvl="0" marL="0" rtl="0" algn="l">
              <a:spcBef>
                <a:spcPts val="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7"/>
          <p:cNvSpPr txBox="1"/>
          <p:nvPr>
            <p:ph idx="1" type="body"/>
          </p:nvPr>
        </p:nvSpPr>
        <p:spPr>
          <a:xfrm>
            <a:off x="320975" y="547350"/>
            <a:ext cx="4410900" cy="4048800"/>
          </a:xfrm>
          <a:prstGeom prst="rect">
            <a:avLst/>
          </a:prstGeom>
          <a:noFill/>
          <a:ln>
            <a:noFill/>
          </a:ln>
        </p:spPr>
        <p:txBody>
          <a:bodyPr anchorCtr="0" anchor="t" bIns="34275" lIns="68575" spcFirstLastPara="1" rIns="68575" wrap="square" tIns="34275">
            <a:noAutofit/>
          </a:bodyPr>
          <a:lstStyle/>
          <a:p>
            <a:pPr indent="-254000" lvl="0" marL="254000" marR="0" rtl="0" algn="ctr">
              <a:spcBef>
                <a:spcPts val="0"/>
              </a:spcBef>
              <a:spcAft>
                <a:spcPts val="0"/>
              </a:spcAft>
              <a:buClr>
                <a:schemeClr val="accent1"/>
              </a:buClr>
              <a:buSzPts val="2400"/>
              <a:buFont typeface="Noto Sans Symbols"/>
              <a:buChar char="▶"/>
            </a:pPr>
            <a:r>
              <a:rPr lang="en" sz="2700">
                <a:solidFill>
                  <a:srgbClr val="000000"/>
                </a:solidFill>
              </a:rPr>
              <a:t>Group Norms</a:t>
            </a:r>
            <a:endParaRPr sz="2700">
              <a:solidFill>
                <a:srgbClr val="000000"/>
              </a:solidFill>
            </a:endParaRPr>
          </a:p>
          <a:p>
            <a:pPr indent="-165100" lvl="0" marL="254000" marR="0" rtl="0" algn="l">
              <a:spcBef>
                <a:spcPts val="800"/>
              </a:spcBef>
              <a:spcAft>
                <a:spcPts val="0"/>
              </a:spcAft>
              <a:buClr>
                <a:schemeClr val="accent1"/>
              </a:buClr>
              <a:buSzPts val="1400"/>
              <a:buFont typeface="Noto Sans Symbols"/>
              <a:buNone/>
            </a:pPr>
            <a:r>
              <a:rPr lang="en">
                <a:solidFill>
                  <a:schemeClr val="dk1"/>
                </a:solidFill>
                <a:latin typeface="Trebuchet MS"/>
                <a:ea typeface="Trebuchet MS"/>
                <a:cs typeface="Trebuchet MS"/>
                <a:sym typeface="Trebuchet MS"/>
              </a:rPr>
              <a:t>As a group turn and talk to review your group norms you agreed to.  Make adjustments as needed. </a:t>
            </a:r>
            <a:endParaRPr b="0" i="0" sz="1800" u="none" cap="none" strike="noStrike">
              <a:solidFill>
                <a:schemeClr val="dk1"/>
              </a:solidFill>
              <a:latin typeface="Trebuchet MS"/>
              <a:ea typeface="Trebuchet MS"/>
              <a:cs typeface="Trebuchet MS"/>
              <a:sym typeface="Trebuchet MS"/>
            </a:endParaRPr>
          </a:p>
        </p:txBody>
      </p:sp>
      <p:pic>
        <p:nvPicPr>
          <p:cNvPr id="85" name="Google Shape;85;p17"/>
          <p:cNvPicPr preferRelativeResize="0"/>
          <p:nvPr/>
        </p:nvPicPr>
        <p:blipFill rotWithShape="1">
          <a:blip r:embed="rId3">
            <a:alphaModFix/>
          </a:blip>
          <a:srcRect b="0" l="0" r="10071" t="0"/>
          <a:stretch/>
        </p:blipFill>
        <p:spPr>
          <a:xfrm>
            <a:off x="4960475" y="308890"/>
            <a:ext cx="3429150" cy="453516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8"/>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Group Roles</a:t>
            </a:r>
            <a:endParaRPr/>
          </a:p>
        </p:txBody>
      </p:sp>
      <p:sp>
        <p:nvSpPr>
          <p:cNvPr id="91" name="Google Shape;91;p18"/>
          <p:cNvSpPr txBox="1"/>
          <p:nvPr>
            <p:ph idx="1" type="body"/>
          </p:nvPr>
        </p:nvSpPr>
        <p:spPr>
          <a:xfrm>
            <a:off x="457200" y="1435662"/>
            <a:ext cx="7239000" cy="36348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Clr>
                <a:srgbClr val="000000"/>
              </a:buClr>
              <a:buSzPts val="2400"/>
              <a:buAutoNum type="arabicPeriod"/>
            </a:pPr>
            <a:r>
              <a:rPr lang="en" sz="2400">
                <a:solidFill>
                  <a:srgbClr val="000000"/>
                </a:solidFill>
              </a:rPr>
              <a:t>Review roles - how were roles assigned last time?</a:t>
            </a:r>
            <a:endParaRPr sz="2400">
              <a:solidFill>
                <a:srgbClr val="000000"/>
              </a:solidFill>
            </a:endParaRPr>
          </a:p>
          <a:p>
            <a:pPr indent="-381000" lvl="0" marL="457200" rtl="0" algn="l">
              <a:spcBef>
                <a:spcPts val="0"/>
              </a:spcBef>
              <a:spcAft>
                <a:spcPts val="0"/>
              </a:spcAft>
              <a:buClr>
                <a:srgbClr val="000000"/>
              </a:buClr>
              <a:buSzPts val="2400"/>
              <a:buAutoNum type="arabicPeriod"/>
            </a:pPr>
            <a:r>
              <a:rPr lang="en" sz="2400">
                <a:solidFill>
                  <a:srgbClr val="000000"/>
                </a:solidFill>
              </a:rPr>
              <a:t>Pick new roles - different from last time: which one would suit you better?</a:t>
            </a:r>
            <a:endParaRPr sz="2400">
              <a:solidFill>
                <a:srgbClr val="000000"/>
              </a:solidFill>
            </a:endParaRPr>
          </a:p>
          <a:p>
            <a:pPr indent="0" lvl="0" marL="457200" rtl="0" algn="l">
              <a:spcBef>
                <a:spcPts val="1600"/>
              </a:spcBef>
              <a:spcAft>
                <a:spcPts val="1600"/>
              </a:spcAft>
              <a:buNone/>
            </a:pPr>
            <a:r>
              <a:t/>
            </a:r>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92" name="Google Shape;92;p18" title="Electric  - 5 Minute Countdown">
            <a:hlinkClick r:id="rId3"/>
          </p:cNvPr>
          <p:cNvPicPr preferRelativeResize="0"/>
          <p:nvPr/>
        </p:nvPicPr>
        <p:blipFill>
          <a:blip r:embed="rId4">
            <a:alphaModFix/>
          </a:blip>
          <a:stretch>
            <a:fillRect/>
          </a:stretch>
        </p:blipFill>
        <p:spPr>
          <a:xfrm>
            <a:off x="6629075" y="3287700"/>
            <a:ext cx="2286000" cy="1714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 4 Overview</a:t>
            </a:r>
            <a:endParaRPr/>
          </a:p>
        </p:txBody>
      </p:sp>
      <p:sp>
        <p:nvSpPr>
          <p:cNvPr id="98" name="Google Shape;98;p19"/>
          <p:cNvSpPr txBox="1"/>
          <p:nvPr/>
        </p:nvSpPr>
        <p:spPr>
          <a:xfrm>
            <a:off x="311700" y="1390200"/>
            <a:ext cx="83145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200">
                <a:solidFill>
                  <a:schemeClr val="dk1"/>
                </a:solidFill>
              </a:rPr>
              <a:t>Problem Statement:</a:t>
            </a:r>
            <a:r>
              <a:rPr b="1" lang="en" sz="1500">
                <a:solidFill>
                  <a:schemeClr val="dk1"/>
                </a:solidFill>
              </a:rPr>
              <a:t> </a:t>
            </a:r>
            <a:endParaRPr b="1" sz="1500">
              <a:solidFill>
                <a:schemeClr val="dk1"/>
              </a:solidFill>
            </a:endParaRPr>
          </a:p>
          <a:p>
            <a:pPr indent="0" lvl="0" marL="0" rtl="0" algn="l">
              <a:spcBef>
                <a:spcPts val="0"/>
              </a:spcBef>
              <a:spcAft>
                <a:spcPts val="0"/>
              </a:spcAft>
              <a:buNone/>
            </a:pPr>
            <a:r>
              <a:rPr lang="en" sz="1600">
                <a:solidFill>
                  <a:schemeClr val="dk1"/>
                </a:solidFill>
              </a:rPr>
              <a:t>Which health services will address Sarah’s health needs most effectively?</a:t>
            </a:r>
            <a:endParaRPr sz="1600">
              <a:solidFill>
                <a:schemeClr val="dk1"/>
              </a:solidFill>
            </a:endParaRPr>
          </a:p>
          <a:p>
            <a:pPr indent="0" lvl="0" marL="0" rtl="0" algn="l">
              <a:spcBef>
                <a:spcPts val="0"/>
              </a:spcBef>
              <a:spcAft>
                <a:spcPts val="0"/>
              </a:spcAft>
              <a:buNone/>
            </a:pPr>
            <a:r>
              <a:t/>
            </a:r>
            <a:endParaRPr sz="1600">
              <a:solidFill>
                <a:schemeClr val="dk1"/>
              </a:solidFill>
            </a:endParaRPr>
          </a:p>
          <a:p>
            <a:pPr indent="0" lvl="0" marL="0" rtl="0" algn="l">
              <a:spcBef>
                <a:spcPts val="0"/>
              </a:spcBef>
              <a:spcAft>
                <a:spcPts val="0"/>
              </a:spcAft>
              <a:buNone/>
            </a:pPr>
            <a:r>
              <a:t/>
            </a:r>
            <a:endParaRPr sz="1600">
              <a:solidFill>
                <a:schemeClr val="dk1"/>
              </a:solidFill>
            </a:endParaRPr>
          </a:p>
          <a:p>
            <a:pPr indent="0" lvl="0" marL="0" rtl="0" algn="l">
              <a:spcBef>
                <a:spcPts val="0"/>
              </a:spcBef>
              <a:spcAft>
                <a:spcPts val="0"/>
              </a:spcAft>
              <a:buNone/>
            </a:pPr>
            <a:r>
              <a:rPr b="1" lang="en" sz="2200">
                <a:solidFill>
                  <a:schemeClr val="dk1"/>
                </a:solidFill>
              </a:rPr>
              <a:t>Learning Activities:</a:t>
            </a:r>
            <a:r>
              <a:rPr b="1" lang="en" sz="1500">
                <a:solidFill>
                  <a:schemeClr val="dk1"/>
                </a:solidFill>
              </a:rPr>
              <a:t> </a:t>
            </a:r>
            <a:endParaRPr b="1" sz="1500">
              <a:solidFill>
                <a:schemeClr val="dk1"/>
              </a:solidFill>
            </a:endParaRPr>
          </a:p>
          <a:p>
            <a:pPr indent="-317500" lvl="0" marL="457200" rtl="0" algn="l">
              <a:spcBef>
                <a:spcPts val="0"/>
              </a:spcBef>
              <a:spcAft>
                <a:spcPts val="0"/>
              </a:spcAft>
              <a:buClr>
                <a:schemeClr val="dk1"/>
              </a:buClr>
              <a:buSzPts val="1400"/>
              <a:buAutoNum type="arabicPeriod"/>
            </a:pPr>
            <a:r>
              <a:rPr lang="en">
                <a:solidFill>
                  <a:schemeClr val="dk1"/>
                </a:solidFill>
              </a:rPr>
              <a:t>Find solutions to address Sarah’s health needs and the needs of other at-risk groups in their community.</a:t>
            </a:r>
            <a:endParaRPr>
              <a:solidFill>
                <a:schemeClr val="dk1"/>
              </a:solidFill>
            </a:endParaRPr>
          </a:p>
          <a:p>
            <a:pPr indent="-317500" lvl="0" marL="457200" rtl="0" algn="l">
              <a:spcBef>
                <a:spcPts val="0"/>
              </a:spcBef>
              <a:spcAft>
                <a:spcPts val="0"/>
              </a:spcAft>
              <a:buClr>
                <a:schemeClr val="dk1"/>
              </a:buClr>
              <a:buSzPts val="1400"/>
              <a:buAutoNum type="arabicPeriod"/>
            </a:pPr>
            <a:r>
              <a:rPr lang="en">
                <a:solidFill>
                  <a:schemeClr val="dk1"/>
                </a:solidFill>
              </a:rPr>
              <a:t>Develop a plan of who will be needed to deliver services and how best to provide these services within the given environment.</a:t>
            </a:r>
            <a:endParaRPr sz="1700">
              <a:solidFill>
                <a:schemeClr val="dk1"/>
              </a:solidFill>
            </a:endParaRPr>
          </a:p>
          <a:p>
            <a:pPr indent="0" lvl="0" marL="0" rtl="0" algn="l">
              <a:spcBef>
                <a:spcPts val="0"/>
              </a:spcBef>
              <a:spcAft>
                <a:spcPts val="0"/>
              </a:spcAft>
              <a:buNone/>
            </a:pPr>
            <a:r>
              <a:t/>
            </a:r>
            <a:endParaRPr sz="16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Clr>
                <a:schemeClr val="dk1"/>
              </a:buClr>
              <a:buSzPts val="1100"/>
              <a:buFont typeface="Arial"/>
              <a:buNone/>
            </a:pPr>
            <a:r>
              <a:t/>
            </a:r>
            <a:endParaRPr sz="1500">
              <a:solidFill>
                <a:schemeClr val="dk1"/>
              </a:solidFill>
            </a:endParaRPr>
          </a:p>
          <a:p>
            <a:pPr indent="0" lvl="0" marL="0" rtl="0" algn="l">
              <a:spcBef>
                <a:spcPts val="0"/>
              </a:spcBef>
              <a:spcAft>
                <a:spcPts val="0"/>
              </a:spcAft>
              <a:buNone/>
            </a:pPr>
            <a:r>
              <a:t/>
            </a:r>
            <a:endParaRPr sz="240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20"/>
          <p:cNvSpPr txBox="1"/>
          <p:nvPr>
            <p:ph type="title"/>
          </p:nvPr>
        </p:nvSpPr>
        <p:spPr>
          <a:xfrm>
            <a:off x="311700" y="445025"/>
            <a:ext cx="8520600" cy="106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Review Case Study &amp; Share Examples of Social </a:t>
            </a:r>
            <a:r>
              <a:rPr lang="en"/>
              <a:t>Determinants</a:t>
            </a:r>
            <a:r>
              <a:rPr lang="en"/>
              <a:t> of Health</a:t>
            </a:r>
            <a:endParaRPr/>
          </a:p>
        </p:txBody>
      </p:sp>
      <p:sp>
        <p:nvSpPr>
          <p:cNvPr id="104" name="Google Shape;104;p20"/>
          <p:cNvSpPr txBox="1"/>
          <p:nvPr>
            <p:ph idx="1" type="body"/>
          </p:nvPr>
        </p:nvSpPr>
        <p:spPr>
          <a:xfrm>
            <a:off x="311700" y="1508825"/>
            <a:ext cx="3643200" cy="285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rgbClr val="000000"/>
                </a:solidFill>
              </a:rPr>
              <a:t>Sarah’s Story…</a:t>
            </a:r>
            <a:endParaRPr b="1" sz="2000">
              <a:solidFill>
                <a:srgbClr val="000000"/>
              </a:solidFill>
            </a:endParaRPr>
          </a:p>
          <a:p>
            <a:pPr indent="0" lvl="0" marL="0" rtl="0" algn="l">
              <a:spcBef>
                <a:spcPts val="1600"/>
              </a:spcBef>
              <a:spcAft>
                <a:spcPts val="0"/>
              </a:spcAft>
              <a:buNone/>
            </a:pPr>
            <a:r>
              <a:rPr lang="en" sz="2000">
                <a:solidFill>
                  <a:srgbClr val="000000"/>
                </a:solidFill>
              </a:rPr>
              <a:t>Ask for a student to summarize the case study from Lesson #3</a:t>
            </a:r>
            <a:endParaRPr sz="2000">
              <a:solidFill>
                <a:srgbClr val="000000"/>
              </a:solidFill>
            </a:endParaRPr>
          </a:p>
          <a:p>
            <a:pPr indent="0" lvl="0" marL="0" rtl="0" algn="l">
              <a:spcBef>
                <a:spcPts val="1600"/>
              </a:spcBef>
              <a:spcAft>
                <a:spcPts val="1600"/>
              </a:spcAft>
              <a:buNone/>
            </a:pPr>
            <a:r>
              <a:rPr lang="en"/>
              <a:t>	</a:t>
            </a:r>
            <a:endParaRPr/>
          </a:p>
        </p:txBody>
      </p:sp>
      <p:sp>
        <p:nvSpPr>
          <p:cNvPr id="105" name="Google Shape;105;p20"/>
          <p:cNvSpPr txBox="1"/>
          <p:nvPr/>
        </p:nvSpPr>
        <p:spPr>
          <a:xfrm>
            <a:off x="3665225" y="1432625"/>
            <a:ext cx="5433000" cy="3573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600"/>
              </a:spcBef>
              <a:spcAft>
                <a:spcPts val="0"/>
              </a:spcAft>
              <a:buNone/>
            </a:pPr>
            <a:r>
              <a:rPr b="1" lang="en" sz="2000"/>
              <a:t>Each group take one determinant and share one example from Lesson #3 case study</a:t>
            </a:r>
            <a:endParaRPr b="1" sz="2000"/>
          </a:p>
          <a:p>
            <a:pPr indent="-368300" lvl="0" marL="457200" rtl="0" algn="l">
              <a:spcBef>
                <a:spcPts val="1600"/>
              </a:spcBef>
              <a:spcAft>
                <a:spcPts val="0"/>
              </a:spcAft>
              <a:buSzPts val="2200"/>
              <a:buChar char="●"/>
            </a:pPr>
            <a:r>
              <a:rPr lang="en" sz="2200"/>
              <a:t>Economic stability</a:t>
            </a:r>
            <a:endParaRPr sz="2200"/>
          </a:p>
          <a:p>
            <a:pPr indent="-368300" lvl="0" marL="457200" rtl="0" algn="l">
              <a:spcBef>
                <a:spcPts val="0"/>
              </a:spcBef>
              <a:spcAft>
                <a:spcPts val="0"/>
              </a:spcAft>
              <a:buSzPts val="2200"/>
              <a:buChar char="●"/>
            </a:pPr>
            <a:r>
              <a:rPr lang="en" sz="2200"/>
              <a:t>Education</a:t>
            </a:r>
            <a:endParaRPr sz="2200"/>
          </a:p>
          <a:p>
            <a:pPr indent="-368300" lvl="0" marL="457200" rtl="0" algn="l">
              <a:spcBef>
                <a:spcPts val="0"/>
              </a:spcBef>
              <a:spcAft>
                <a:spcPts val="0"/>
              </a:spcAft>
              <a:buSzPts val="2200"/>
              <a:buChar char="●"/>
            </a:pPr>
            <a:r>
              <a:rPr lang="en" sz="2200"/>
              <a:t>Social and Community Supports</a:t>
            </a:r>
            <a:endParaRPr sz="2200"/>
          </a:p>
          <a:p>
            <a:pPr indent="-368300" lvl="0" marL="457200" rtl="0" algn="l">
              <a:spcBef>
                <a:spcPts val="0"/>
              </a:spcBef>
              <a:spcAft>
                <a:spcPts val="0"/>
              </a:spcAft>
              <a:buSzPts val="2200"/>
              <a:buChar char="●"/>
            </a:pPr>
            <a:r>
              <a:rPr lang="en" sz="2200"/>
              <a:t>Health Care</a:t>
            </a:r>
            <a:endParaRPr sz="2200"/>
          </a:p>
          <a:p>
            <a:pPr indent="-368300" lvl="0" marL="457200" rtl="0" algn="l">
              <a:spcBef>
                <a:spcPts val="0"/>
              </a:spcBef>
              <a:spcAft>
                <a:spcPts val="0"/>
              </a:spcAft>
              <a:buSzPts val="2200"/>
              <a:buChar char="●"/>
            </a:pPr>
            <a:r>
              <a:rPr lang="en" sz="2200"/>
              <a:t>Food/Nutrition</a:t>
            </a:r>
            <a:endParaRPr sz="2200"/>
          </a:p>
          <a:p>
            <a:pPr indent="-368300" lvl="0" marL="457200" rtl="0" algn="l">
              <a:spcBef>
                <a:spcPts val="0"/>
              </a:spcBef>
              <a:spcAft>
                <a:spcPts val="0"/>
              </a:spcAft>
              <a:buSzPts val="2200"/>
              <a:buChar char="●"/>
            </a:pPr>
            <a:r>
              <a:rPr lang="en" sz="2200"/>
              <a:t>Neighborhood and Physical Environment</a:t>
            </a:r>
            <a:endParaRPr sz="22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Problem Statement</a:t>
            </a:r>
            <a:endParaRPr/>
          </a:p>
        </p:txBody>
      </p:sp>
      <p:sp>
        <p:nvSpPr>
          <p:cNvPr id="111" name="Google Shape;111;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2200">
                <a:solidFill>
                  <a:schemeClr val="dk1"/>
                </a:solidFill>
              </a:rPr>
              <a:t>Problem statement:</a:t>
            </a:r>
            <a:r>
              <a:rPr b="1" lang="en" sz="1500">
                <a:solidFill>
                  <a:schemeClr val="dk1"/>
                </a:solidFill>
              </a:rPr>
              <a:t> </a:t>
            </a:r>
            <a:endParaRPr b="1" sz="1500">
              <a:solidFill>
                <a:schemeClr val="dk1"/>
              </a:solidFill>
            </a:endParaRPr>
          </a:p>
          <a:p>
            <a:pPr indent="0" lvl="0" marL="0" rtl="0" algn="l">
              <a:lnSpc>
                <a:spcPct val="100000"/>
              </a:lnSpc>
              <a:spcBef>
                <a:spcPts val="0"/>
              </a:spcBef>
              <a:spcAft>
                <a:spcPts val="0"/>
              </a:spcAft>
              <a:buNone/>
            </a:pPr>
            <a:r>
              <a:rPr lang="en" sz="1600">
                <a:solidFill>
                  <a:schemeClr val="dk1"/>
                </a:solidFill>
              </a:rPr>
              <a:t>Which health services will address Sarah’s health needs most effectively?</a:t>
            </a:r>
            <a:endParaRPr sz="1600">
              <a:solidFill>
                <a:schemeClr val="dk1"/>
              </a:solidFill>
            </a:endParaRPr>
          </a:p>
          <a:p>
            <a:pPr indent="0" lvl="0" marL="0" rtl="0" algn="l">
              <a:lnSpc>
                <a:spcPct val="100000"/>
              </a:lnSpc>
              <a:spcBef>
                <a:spcPts val="0"/>
              </a:spcBef>
              <a:spcAft>
                <a:spcPts val="0"/>
              </a:spcAft>
              <a:buNone/>
            </a:pPr>
            <a:r>
              <a:t/>
            </a:r>
            <a:endParaRPr sz="1600">
              <a:solidFill>
                <a:schemeClr val="dk1"/>
              </a:solidFill>
            </a:endParaRPr>
          </a:p>
          <a:p>
            <a:pPr indent="0" lvl="0" marL="0" rtl="0" algn="l">
              <a:lnSpc>
                <a:spcPct val="100000"/>
              </a:lnSpc>
              <a:spcBef>
                <a:spcPts val="0"/>
              </a:spcBef>
              <a:spcAft>
                <a:spcPts val="0"/>
              </a:spcAft>
              <a:buNone/>
            </a:pPr>
            <a:r>
              <a:t/>
            </a:r>
            <a:endParaRPr sz="1600">
              <a:solidFill>
                <a:schemeClr val="dk1"/>
              </a:solidFill>
            </a:endParaRPr>
          </a:p>
          <a:p>
            <a:pPr indent="0" lvl="0" marL="0" rtl="0" algn="l">
              <a:lnSpc>
                <a:spcPct val="100000"/>
              </a:lnSpc>
              <a:spcBef>
                <a:spcPts val="0"/>
              </a:spcBef>
              <a:spcAft>
                <a:spcPts val="0"/>
              </a:spcAft>
              <a:buNone/>
            </a:pPr>
            <a:r>
              <a:rPr lang="en" sz="1600">
                <a:solidFill>
                  <a:schemeClr val="dk1"/>
                </a:solidFill>
              </a:rPr>
              <a:t>Using your computers, you will need to research community resources and health services to meet Sarah’s needs.  </a:t>
            </a:r>
            <a:endParaRPr sz="1600">
              <a:solidFill>
                <a:schemeClr val="dk1"/>
              </a:solidFill>
            </a:endParaRPr>
          </a:p>
          <a:p>
            <a:pPr indent="0" lvl="0" marL="0" rtl="0" algn="l">
              <a:lnSpc>
                <a:spcPct val="100000"/>
              </a:lnSpc>
              <a:spcBef>
                <a:spcPts val="0"/>
              </a:spcBef>
              <a:spcAft>
                <a:spcPts val="0"/>
              </a:spcAft>
              <a:buNone/>
            </a:pPr>
            <a:r>
              <a:t/>
            </a:r>
            <a:endParaRPr sz="1600">
              <a:solidFill>
                <a:schemeClr val="dk1"/>
              </a:solidFill>
            </a:endParaRPr>
          </a:p>
          <a:p>
            <a:pPr indent="0" lvl="0" marL="0" rtl="0" algn="l">
              <a:lnSpc>
                <a:spcPct val="100000"/>
              </a:lnSpc>
              <a:spcBef>
                <a:spcPts val="0"/>
              </a:spcBef>
              <a:spcAft>
                <a:spcPts val="0"/>
              </a:spcAft>
              <a:buNone/>
            </a:pPr>
            <a:r>
              <a:rPr lang="en" sz="1600" u="sng">
                <a:solidFill>
                  <a:schemeClr val="dk1"/>
                </a:solidFill>
              </a:rPr>
              <a:t>You will need to identify:</a:t>
            </a:r>
            <a:endParaRPr sz="1600" u="sng">
              <a:solidFill>
                <a:schemeClr val="dk1"/>
              </a:solidFill>
            </a:endParaRPr>
          </a:p>
          <a:p>
            <a:pPr indent="-330200" lvl="0" marL="457200" rtl="0" algn="l">
              <a:lnSpc>
                <a:spcPct val="100000"/>
              </a:lnSpc>
              <a:spcBef>
                <a:spcPts val="0"/>
              </a:spcBef>
              <a:spcAft>
                <a:spcPts val="0"/>
              </a:spcAft>
              <a:buClr>
                <a:schemeClr val="dk1"/>
              </a:buClr>
              <a:buSzPts val="1600"/>
              <a:buChar char="●"/>
            </a:pPr>
            <a:r>
              <a:rPr lang="en" sz="1600">
                <a:solidFill>
                  <a:schemeClr val="dk1"/>
                </a:solidFill>
              </a:rPr>
              <a:t>Social Determinant addressed</a:t>
            </a:r>
            <a:endParaRPr sz="1600">
              <a:solidFill>
                <a:schemeClr val="dk1"/>
              </a:solidFill>
            </a:endParaRPr>
          </a:p>
          <a:p>
            <a:pPr indent="-330200" lvl="0" marL="457200" rtl="0" algn="l">
              <a:lnSpc>
                <a:spcPct val="100000"/>
              </a:lnSpc>
              <a:spcBef>
                <a:spcPts val="0"/>
              </a:spcBef>
              <a:spcAft>
                <a:spcPts val="0"/>
              </a:spcAft>
              <a:buClr>
                <a:schemeClr val="dk1"/>
              </a:buClr>
              <a:buSzPts val="1600"/>
              <a:buChar char="●"/>
            </a:pPr>
            <a:r>
              <a:rPr lang="en" sz="1600">
                <a:solidFill>
                  <a:schemeClr val="dk1"/>
                </a:solidFill>
              </a:rPr>
              <a:t>Resources</a:t>
            </a:r>
            <a:endParaRPr sz="1600">
              <a:solidFill>
                <a:schemeClr val="dk1"/>
              </a:solidFill>
            </a:endParaRPr>
          </a:p>
          <a:p>
            <a:pPr indent="-330200" lvl="0" marL="457200" rtl="0" algn="l">
              <a:lnSpc>
                <a:spcPct val="100000"/>
              </a:lnSpc>
              <a:spcBef>
                <a:spcPts val="0"/>
              </a:spcBef>
              <a:spcAft>
                <a:spcPts val="0"/>
              </a:spcAft>
              <a:buClr>
                <a:schemeClr val="dk1"/>
              </a:buClr>
              <a:buSzPts val="1600"/>
              <a:buChar char="●"/>
            </a:pPr>
            <a:r>
              <a:rPr lang="en" sz="1600">
                <a:solidFill>
                  <a:schemeClr val="dk1"/>
                </a:solidFill>
              </a:rPr>
              <a:t>Health services</a:t>
            </a:r>
            <a:endParaRPr sz="1600">
              <a:solidFill>
                <a:schemeClr val="dk1"/>
              </a:solidFill>
            </a:endParaRPr>
          </a:p>
          <a:p>
            <a:pPr indent="-330200" lvl="0" marL="457200" rtl="0" algn="l">
              <a:lnSpc>
                <a:spcPct val="100000"/>
              </a:lnSpc>
              <a:spcBef>
                <a:spcPts val="0"/>
              </a:spcBef>
              <a:spcAft>
                <a:spcPts val="0"/>
              </a:spcAft>
              <a:buClr>
                <a:schemeClr val="dk1"/>
              </a:buClr>
              <a:buSzPts val="1600"/>
              <a:buChar char="●"/>
            </a:pPr>
            <a:r>
              <a:rPr lang="en" sz="1600">
                <a:solidFill>
                  <a:schemeClr val="dk1"/>
                </a:solidFill>
              </a:rPr>
              <a:t>Jobs involved</a:t>
            </a:r>
            <a:endParaRPr sz="1600">
              <a:solidFill>
                <a:schemeClr val="dk1"/>
              </a:solidFill>
            </a:endParaRPr>
          </a:p>
          <a:p>
            <a:pPr indent="-330200" lvl="0" marL="457200" rtl="0" algn="l">
              <a:lnSpc>
                <a:spcPct val="100000"/>
              </a:lnSpc>
              <a:spcBef>
                <a:spcPts val="0"/>
              </a:spcBef>
              <a:spcAft>
                <a:spcPts val="0"/>
              </a:spcAft>
              <a:buClr>
                <a:schemeClr val="dk1"/>
              </a:buClr>
              <a:buSzPts val="1600"/>
              <a:buChar char="●"/>
            </a:pPr>
            <a:r>
              <a:rPr lang="en" sz="1600">
                <a:solidFill>
                  <a:schemeClr val="dk1"/>
                </a:solidFill>
              </a:rPr>
              <a:t>Delivery options</a:t>
            </a:r>
            <a:endParaRPr sz="160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Reviewing Finding Credible Sources</a:t>
            </a:r>
            <a:endParaRPr/>
          </a:p>
        </p:txBody>
      </p:sp>
      <p:sp>
        <p:nvSpPr>
          <p:cNvPr id="117" name="Google Shape;117;p22"/>
          <p:cNvSpPr txBox="1"/>
          <p:nvPr>
            <p:ph idx="1" type="body"/>
          </p:nvPr>
        </p:nvSpPr>
        <p:spPr>
          <a:xfrm>
            <a:off x="311700" y="1152475"/>
            <a:ext cx="27972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rPr>
              <a:t>Watch Spaghetti Harvest clip on youtube. </a:t>
            </a:r>
            <a:endParaRPr>
              <a:solidFill>
                <a:srgbClr val="000000"/>
              </a:solidFill>
            </a:endParaRPr>
          </a:p>
          <a:p>
            <a:pPr indent="0" lvl="0" marL="0" rtl="0" algn="l">
              <a:spcBef>
                <a:spcPts val="1600"/>
              </a:spcBef>
              <a:spcAft>
                <a:spcPts val="0"/>
              </a:spcAft>
              <a:buNone/>
            </a:pPr>
            <a:r>
              <a:t/>
            </a:r>
            <a:endParaRPr>
              <a:solidFill>
                <a:srgbClr val="000000"/>
              </a:solidFill>
            </a:endParaRPr>
          </a:p>
          <a:p>
            <a:pPr indent="0" lvl="0" marL="0" rtl="0" algn="l">
              <a:spcBef>
                <a:spcPts val="1600"/>
              </a:spcBef>
              <a:spcAft>
                <a:spcPts val="0"/>
              </a:spcAft>
              <a:buNone/>
            </a:pPr>
            <a:r>
              <a:rPr lang="en">
                <a:solidFill>
                  <a:srgbClr val="000000"/>
                </a:solidFill>
              </a:rPr>
              <a:t>Class Discussion: on the credibility of this video.</a:t>
            </a:r>
            <a:endParaRPr>
              <a:solidFill>
                <a:srgbClr val="000000"/>
              </a:solidFill>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descr="The spaghetti tree hoax is a famous 3-minute hoax report broadcast on April Fools' Day 1957 by the BBC current affairs programme Panorama. It told a tale of a family in southern Switzerland harvesting spaghetti from the fictitious spaghetti tree, broadcast at a time when this Italian dish was not widely eaten in the UK and some Britons were unaware that spaghetti is a pasta made from wheat flour and water. Hundreds of viewers phoned into the BBC, either to say the story was not true, or wondering about it, with some even asking how to grow their own spaghetti trees. Decades later CNN called this broadcast &quot;the biggest hoax that any reputable news establishment ever pulled.&quot;&#10;(Quelle: http://en.wikipedia.org/wiki/Spaghetti_tree_hoax)&#10;&#10;----&#10;More information on Switzerland: http://www.myswitzerland.com/en" id="118" name="Google Shape;118;p22" title="BBC: Spaghetti-Harvest in Ticino">
            <a:hlinkClick r:id="rId3"/>
          </p:cNvPr>
          <p:cNvPicPr preferRelativeResize="0"/>
          <p:nvPr/>
        </p:nvPicPr>
        <p:blipFill>
          <a:blip r:embed="rId4">
            <a:alphaModFix/>
          </a:blip>
          <a:stretch>
            <a:fillRect/>
          </a:stretch>
        </p:blipFill>
        <p:spPr>
          <a:xfrm>
            <a:off x="3859200" y="1146175"/>
            <a:ext cx="4572000" cy="3429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